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b97f933d-d669-b1a5-5103-79b2458bf0e4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Part 1: The big picture" id="{4abc418e-b8ee-ee2c-bb46-2e8908737a61}">
          <p14:sldIdLst>
            <p14:sldId id="262"/>
            <p14:sldId id="263"/>
            <p14:sldId id="264"/>
            <p14:sldId id="265"/>
            <p14:sldId id="266"/>
          </p14:sldIdLst>
        </p14:section>
        <p14:section name="Part 2: Real life, real choices" id="{888f926c-4841-53a2-8a45-343c815649e9}">
          <p14:sldIdLst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Part 3: Myth or fact?" id="{b991ddfe-f7f5-5a62-d002-7d39dd70ad08}">
          <p14:sldIdLst>
            <p14:sldId id="273"/>
            <p14:sldId id="274"/>
            <p14:sldId id="275"/>
          </p14:sldIdLst>
        </p14:section>
        <p14:section name="Part 4: Retirement and Medicare" id="{0e5cd6f2-db93-5404-8620-2ab43522716f}">
          <p14:sldIdLst>
            <p14:sldId id="276"/>
            <p14:sldId id="277"/>
            <p14:sldId id="278"/>
          </p14:sldIdLst>
        </p14:section>
        <p14:section name="Part 5: Make it manageable" id="{2f89822b-f8b1-3952-7f3e-15ea238263a5}">
          <p14:sldIdLst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 min]  Welcome everyone as they settle. Introduce yourself by first name. Say: 'Over the next 40 minutes I'll keep it practical, a little fun, and you'll leave with a checklist you can actually use.'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 min]  Set the tone. Tell them there will be a few quick games and show-of-hands moments, and that nobody will be asked to share anything private.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Keep this short and warm. Share one sentence about why you do this work (a family you helped, or your own experience). Make the point that people reach you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Read each line and pause for hands. React kindly: 'Look at that, about half the room.' This is the room getting comfortable, not a test. On the website, visitors tap their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 min]  Normalize it: 'If you don't have these yet, you're in the majority. The good news is that it's one of the most fixable problems in life.'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Ask everyone to pick the one question their family would struggle with most. Give them 20 seconds of quiet. Then: 'Hold on to that one. By the end today you'll know how to answer it.'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Transition: 'Let's start with what estate planning actually covers. It's more than a will.'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Use the image of three lanes on a highway. Most people only think about lane one. Lanes two and three matter while you're alive.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Keep it calm and factual. Rules vary by state; say so. The point is that planning lets them choose, instead of the default rules choosing for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Ask: 'Who here thought a will avoids probate?' (Many hands.) Gently explain the difference. Avoid saying one is always better; it depends on the family.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This is the 'aha' moment for many people. Unfunded trusts are one of the most common mistakes. Funding is part of how Wynn helps.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Transition: 'Let's play a quick game. Meet Pat.'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Have the room vote A, B or C with fingers. Ask a volunteer why A or C could cause problems (forms that don't fit the state, old names, outdated wishes).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after the vote. Ask one volunteer why A or C could cause trouble before showing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Show of hands: 'When was the last time you looked at your beneficiary forms?' Share a simple story (anonymous) of an old form naming the wrong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Mention a power of attorney and a health care directive by name, in plain terms. Emphasize: these protect YOU, not just your heirs.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Ask: 'Would the person named in your documents still be the person you'd choose today?'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Make this playful. Everyone votes Myth or Fact before each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3 min]  Read each statement, count votes, then reveal. Celebrate the people who got it right. The last one is a Fact, which usually surprises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one by one. The last one is a FACT, which usually surprises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Transition: 'Your estate plan works best when your retirement plan is solid too.'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Keep it general and educational. No product talk here. Say a free plan review looks for exactly these gaps.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Required: read or display the Medicare disclaimer when discussing plans. Do not discuss specific plan benefits in a group setting.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Transition: 'You don't have to solve everything today. Here's how to start.'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2 min]  Hand out the printed checklist if you have one. On the website, visitors can check off each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Hold up a binder. Explain that Wynn assembles it with tabbed sections. Point to the order form or the website for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Emphasize: the review is free and there's no obligation.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1.5 min]  Give the phone number out loud twice. Invite people to stay after to book a time. On the website, this slide has buttons to call, email or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4 min]  Open the floor. If a question is personal, offer a private follow-up. Thank everyone for coming.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[About 0.5 min]  Leave this slide up at the end or include it in handouts.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title">
    <p:bg>
      <p:bgPr>
        <a:solidFill>
          <a:srgbClr val="2A2E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9224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Wynn Collins  •  (423) 404-5047  •  wynncollins@outlook.com  •  legacyestateandinsurance.com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2A2E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160520"/>
            <a:ext cx="1280160" cy="109728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263640"/>
            <a:ext cx="10911535" cy="0"/>
          </a:xfrm>
          <a:prstGeom prst="line">
            <a:avLst/>
          </a:prstGeom>
          <a:noFill/>
          <a:ln w="12700">
            <a:solidFill>
              <a:srgbClr val="D5DAE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3093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414B"/>
                </a:solidFill>
              </a:rPr>
              <a:t>Wynn Collins  •  (423) 404-5047  •  wynncollins@outlook.com  •  legacyestateandinsurance.com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5CB4C3"/>
                </a:solidFill>
              </a:rPr>
              <a:t>A FREE, NO-PRESSURE WORKSHOP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6949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Protect what matters. Make your wishes clear.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8404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4E8ED"/>
                </a:solidFill>
              </a:rPr>
              <a:t>A plain-English guide to estate planning, retirement and Medicare, for you and the people you love.</a:t>
            </a:r>
            <a:endParaRPr lang="en-US" sz="2000" dirty="0"/>
          </a:p>
        </p:txBody>
      </p:sp>
      <p:pic>
        <p:nvPicPr>
          <p:cNvPr id="5" name="Image 0" descr="Wynn Colli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822960"/>
            <a:ext cx="3566160" cy="44577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512064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Wynn Collins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E4E8ED"/>
                </a:solidFill>
              </a:rPr>
              <a:t>Legacy Estate and Insurance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BEFORE WE BEGIN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promise to you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This isn't about expecting the worst. It's about making things easier for the people you love.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640080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Clear information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Plain words, real examples, no legal jargon.</a:t>
            </a:r>
            <a:endParaRPr lang="en-US" sz="2000" dirty="0"/>
          </a:p>
        </p:txBody>
      </p:sp>
      <p:sp>
        <p:nvSpPr>
          <p:cNvPr id="8" name="Card 2"/>
          <p:cNvSpPr/>
          <p:nvPr/>
        </p:nvSpPr>
        <p:spPr>
          <a:xfrm>
            <a:off x="4368698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68698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69866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No scare tactics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Nobody needs to be frightened into planning.</a:t>
            </a:r>
            <a:endParaRPr lang="en-US" sz="2000" dirty="0"/>
          </a:p>
        </p:txBody>
      </p:sp>
      <p:sp>
        <p:nvSpPr>
          <p:cNvPr id="11" name="Card 3"/>
          <p:cNvSpPr/>
          <p:nvPr/>
        </p:nvSpPr>
        <p:spPr>
          <a:xfrm>
            <a:off x="8097317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7317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8485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No pressure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You leave with ideas and a checklist, not a sales pitch.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WHO I AM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Hi, I'm Wynn Collins.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Estate planner and insurance producer, and founder of Legacy Estate and Insurance in Knoxville, Tennessee.</a:t>
            </a:r>
            <a:endParaRPr lang="en-US" sz="2000" dirty="0"/>
          </a:p>
        </p:txBody>
      </p:sp>
      <p:pic>
        <p:nvPicPr>
          <p:cNvPr id="5" name="Image 0" descr="Wynn Colli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743200"/>
            <a:ext cx="2651760" cy="33147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749040" y="274320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6DAD"/>
                </a:solidFill>
              </a:rPr>
              <a:t>30 years</a:t>
            </a:r>
            <a:endParaRPr lang="en-US" sz="2600" dirty="0"/>
          </a:p>
          <a:p>
            <a:pPr indent="0" marL="0">
              <a:buNone/>
            </a:pPr>
            <a:r>
              <a:rPr lang="en-US" sz="1800" dirty="0">
                <a:solidFill>
                  <a:srgbClr val="2A2E37"/>
                </a:solidFill>
              </a:rPr>
              <a:t>helping families with trusts, retirement income and Medicare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3749040" y="384048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6DAD"/>
                </a:solidFill>
              </a:rPr>
              <a:t>All 50 states</a:t>
            </a:r>
            <a:endParaRPr lang="en-US" sz="2600" dirty="0"/>
          </a:p>
          <a:p>
            <a:pPr indent="0" marL="0">
              <a:buNone/>
            </a:pPr>
            <a:r>
              <a:rPr lang="en-US" sz="1800" dirty="0">
                <a:solidFill>
                  <a:srgbClr val="2A2E37"/>
                </a:solidFill>
              </a:rPr>
              <a:t>I work with families wherever they live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749040" y="493776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6DAD"/>
                </a:solidFill>
              </a:rPr>
              <a:t>A real person</a:t>
            </a:r>
            <a:endParaRPr lang="en-US" sz="2600" dirty="0"/>
          </a:p>
          <a:p>
            <a:pPr indent="0" marL="0">
              <a:buNone/>
            </a:pPr>
            <a:r>
              <a:rPr lang="en-US" sz="1800" dirty="0">
                <a:solidFill>
                  <a:srgbClr val="2A2E37"/>
                </a:solidFill>
              </a:rPr>
              <a:t>When you call, you talk to me, not a call center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QUICK SHOW OF HANDS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are you today?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Raise your hand for each one. No wrong answers, and no one will ask for details.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40080" y="28163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88720" y="274320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I have a will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383280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88720" y="3310128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I have a living trust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40080" y="3950208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188720" y="3877056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I've named someone to make medical decisions for me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4517136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188720" y="4443984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I've checked my beneficiaries in the last 3 years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40080" y="5084064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88720" y="5010912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My family knows where my papers are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YOU'RE NOT ALONE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Americans haven't finished their plan.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10312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1F6DAD"/>
                </a:solidFill>
              </a:rPr>
              <a:t>24%</a:t>
            </a:r>
            <a:endParaRPr lang="en-US" sz="9600" dirty="0"/>
          </a:p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of U.S. adults have a will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760720" y="210312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1F6DAD"/>
                </a:solidFill>
              </a:rPr>
              <a:t>13%</a:t>
            </a:r>
            <a:endParaRPr lang="en-US" sz="9600" dirty="0"/>
          </a:p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have a living trust</a:t>
            </a:r>
            <a:endParaRPr lang="en-US" sz="9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5715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414B"/>
                </a:solidFill>
              </a:rPr>
              <a:t>Source: Caring.com and YouGov survey of 2,500+ U.S. adults, January 2025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A MOMENT TO REFLECT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Imagine your family had to step in tomorrow.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What would you most want them to know first?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640080" y="2743200"/>
            <a:ext cx="2522144" cy="2011680"/>
          </a:xfrm>
          <a:prstGeom prst="roundRect">
            <a:avLst>
              <a:gd name="adj" fmla="val 363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74320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2944368"/>
            <a:ext cx="211980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1  </a:t>
            </a:r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2A2E37"/>
                </a:solidFill>
              </a:rPr>
              <a:t>Who should be called?</a:t>
            </a:r>
            <a:endParaRPr lang="en-US" sz="2400" dirty="0"/>
          </a:p>
        </p:txBody>
      </p:sp>
      <p:sp>
        <p:nvSpPr>
          <p:cNvPr id="8" name="Card 2"/>
          <p:cNvSpPr/>
          <p:nvPr/>
        </p:nvSpPr>
        <p:spPr>
          <a:xfrm>
            <a:off x="3436544" y="2743200"/>
            <a:ext cx="2522144" cy="2011680"/>
          </a:xfrm>
          <a:prstGeom prst="roundRect">
            <a:avLst>
              <a:gd name="adj" fmla="val 363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36544" y="274320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37712" y="2944368"/>
            <a:ext cx="211980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2  </a:t>
            </a:r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2A2E37"/>
                </a:solidFill>
              </a:rPr>
              <a:t>Where are the important papers?</a:t>
            </a:r>
            <a:endParaRPr lang="en-US" sz="2400" dirty="0"/>
          </a:p>
        </p:txBody>
      </p:sp>
      <p:sp>
        <p:nvSpPr>
          <p:cNvPr id="11" name="Card 3"/>
          <p:cNvSpPr/>
          <p:nvPr/>
        </p:nvSpPr>
        <p:spPr>
          <a:xfrm>
            <a:off x="6233008" y="2743200"/>
            <a:ext cx="2522144" cy="2011680"/>
          </a:xfrm>
          <a:prstGeom prst="roundRect">
            <a:avLst>
              <a:gd name="adj" fmla="val 363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274320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34176" y="2944368"/>
            <a:ext cx="211980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3  </a:t>
            </a:r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2A2E37"/>
                </a:solidFill>
              </a:rPr>
              <a:t>Who understands your wishes?</a:t>
            </a:r>
            <a:endParaRPr lang="en-US" sz="2400" dirty="0"/>
          </a:p>
        </p:txBody>
      </p:sp>
      <p:sp>
        <p:nvSpPr>
          <p:cNvPr id="14" name="Card 4"/>
          <p:cNvSpPr/>
          <p:nvPr/>
        </p:nvSpPr>
        <p:spPr>
          <a:xfrm>
            <a:off x="9029471" y="2743200"/>
            <a:ext cx="2522144" cy="2011680"/>
          </a:xfrm>
          <a:prstGeom prst="roundRect">
            <a:avLst>
              <a:gd name="adj" fmla="val 363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29471" y="274320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230639" y="2944368"/>
            <a:ext cx="2119808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4  </a:t>
            </a:r>
            <a:pPr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2A2E37"/>
                </a:solidFill>
              </a:rPr>
              <a:t>What do you want protected?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5CB4C3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The big picture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THREE LANES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Estate planning covers more than your things.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Your property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Who receives your home, savings and belongings, and how.</a:t>
            </a:r>
            <a:endParaRPr lang="en-US" sz="2000" dirty="0"/>
          </a:p>
        </p:txBody>
      </p:sp>
      <p:sp>
        <p:nvSpPr>
          <p:cNvPr id="7" name="Card 2"/>
          <p:cNvSpPr/>
          <p:nvPr/>
        </p:nvSpPr>
        <p:spPr>
          <a:xfrm>
            <a:off x="4368698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68698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69866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Your care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Who can speak with doctors and make health decisions if you can't.</a:t>
            </a:r>
            <a:endParaRPr lang="en-US" sz="2000" dirty="0"/>
          </a:p>
        </p:txBody>
      </p:sp>
      <p:sp>
        <p:nvSpPr>
          <p:cNvPr id="10" name="Card 3"/>
          <p:cNvSpPr/>
          <p:nvPr/>
        </p:nvSpPr>
        <p:spPr>
          <a:xfrm>
            <a:off x="8097317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97317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8485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Your decisions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Who can pay bills and handle money matters if you need help.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WITHOUT A PLAN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don't decide, the state decides for you.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State law picks your heirs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based on how closely relatives are related, not on your wishes.</a:t>
            </a:r>
            <a:endParaRPr lang="en-US" sz="2000" dirty="0"/>
          </a:p>
        </p:txBody>
      </p:sp>
      <p:sp>
        <p:nvSpPr>
          <p:cNvPr id="7" name="Card 2"/>
          <p:cNvSpPr/>
          <p:nvPr/>
        </p:nvSpPr>
        <p:spPr>
          <a:xfrm>
            <a:off x="4368698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68698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69866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Probate court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A public court process. In Tennessee, creditors get four months from the published notice, so an estate can't close sooner.</a:t>
            </a:r>
            <a:endParaRPr lang="en-US" sz="2000" dirty="0"/>
          </a:p>
        </p:txBody>
      </p:sp>
      <p:sp>
        <p:nvSpPr>
          <p:cNvPr id="10" name="Card 3"/>
          <p:cNvSpPr/>
          <p:nvPr/>
        </p:nvSpPr>
        <p:spPr>
          <a:xfrm>
            <a:off x="8097317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97317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8485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Your family waits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Accounts can be frozen and decisions delayed while the court works.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KNOW YOUR OPTIONS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will and a trust are not the same thing.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5272888" cy="3291840"/>
          </a:xfrm>
          <a:prstGeom prst="roundRect">
            <a:avLst>
              <a:gd name="adj" fmla="val 2222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2240280"/>
            <a:ext cx="47242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A2E37"/>
                </a:solidFill>
              </a:rPr>
              <a:t>A will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80360"/>
            <a:ext cx="472424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Says who receives what, and who's in charge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Names a guardian for minor children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Usually goes through probate court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Becomes public record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278728" y="2103120"/>
            <a:ext cx="5272888" cy="3291840"/>
          </a:xfrm>
          <a:prstGeom prst="roundRect">
            <a:avLst>
              <a:gd name="adj" fmla="val 2222"/>
            </a:avLst>
          </a:prstGeom>
          <a:solidFill>
            <a:srgbClr val="E3EEF8"/>
          </a:solidFill>
          <a:ln w="31750">
            <a:solidFill>
              <a:srgbClr val="1F6DA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3048" y="2240280"/>
            <a:ext cx="47242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A2E37"/>
                </a:solidFill>
              </a:rPr>
              <a:t>A living trust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6553048" y="2880360"/>
            <a:ext cx="472424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Holds your property under written rules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Can help manage things if you can't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Property in a funded trust generally avoids probate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2A2E37"/>
                </a:solidFill>
              </a:rPr>
              <a:t>Stays private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55778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F5F6B"/>
                </a:solidFill>
              </a:rPr>
              <a:t>Many families use both: a trust at the center, and a short will as a backstop.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THE EMPTY BOX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trust only controls what you put in it.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Picture a beautiful, sturdy box with your family's name on it. If you never put anything inside, it protects nothing.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640080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Retitle the house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A new deed puts it in the trust's name. You keep living there.</a:t>
            </a:r>
            <a:endParaRPr lang="en-US" sz="2000" dirty="0"/>
          </a:p>
        </p:txBody>
      </p:sp>
      <p:sp>
        <p:nvSpPr>
          <p:cNvPr id="8" name="Card 2"/>
          <p:cNvSpPr/>
          <p:nvPr/>
        </p:nvSpPr>
        <p:spPr>
          <a:xfrm>
            <a:off x="4368698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68698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69866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Retitle accounts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Bank and investment accounts move into the trust's name.</a:t>
            </a:r>
            <a:endParaRPr lang="en-US" sz="2000" dirty="0"/>
          </a:p>
        </p:txBody>
      </p:sp>
      <p:sp>
        <p:nvSpPr>
          <p:cNvPr id="11" name="Card 3"/>
          <p:cNvSpPr/>
          <p:nvPr/>
        </p:nvSpPr>
        <p:spPr>
          <a:xfrm>
            <a:off x="8097317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7317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8485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Update beneficiaries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Where it fits, so forms and trust work together.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5CB4C3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Real life, real choices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CHOOSE THE PATH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Pat: organized, but not sure what's missing.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Pat has a home, savings, two grown children and a folder of old paperwork. What should Pat do first?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640080" cy="640080"/>
          </a:xfrm>
          <a:prstGeom prst="ellipse">
            <a:avLst/>
          </a:prstGeom>
          <a:solidFill>
            <a:srgbClr val="2A2E3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2743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Sign a form found online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3611880"/>
            <a:ext cx="640080" cy="640080"/>
          </a:xfrm>
          <a:prstGeom prst="ellipse">
            <a:avLst/>
          </a:prstGeom>
          <a:solidFill>
            <a:srgbClr val="2A2E3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B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36118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Review goals, documents and beneficiaries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40080" y="4480560"/>
            <a:ext cx="640080" cy="640080"/>
          </a:xfrm>
          <a:prstGeom prst="ellipse">
            <a:avLst/>
          </a:prstGeom>
          <a:solidFill>
            <a:srgbClr val="2A2E3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4480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C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554480" y="44805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Assume the old plan is fine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66928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B414B"/>
                </a:solidFill>
              </a:rPr>
              <a:t>Vote with your fingers: 1, 2 or 3.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THE ANSWER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first step: B. Review goals, documents and beneficiaries.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28600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Start with a review. Gaps show up before anything is signed or changed, so Pat's plan matches Pat's life today.</a:t>
            </a:r>
            <a:endParaRPr lang="en-US" sz="2400" dirty="0"/>
          </a:p>
        </p:txBody>
      </p:sp>
      <p:sp>
        <p:nvSpPr>
          <p:cNvPr id="5" name="Card 1"/>
          <p:cNvSpPr/>
          <p:nvPr/>
        </p:nvSpPr>
        <p:spPr>
          <a:xfrm>
            <a:off x="640080" y="3657600"/>
            <a:ext cx="5318608" cy="1920240"/>
          </a:xfrm>
          <a:prstGeom prst="roundRect">
            <a:avLst>
              <a:gd name="adj" fmla="val 381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365760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3858768"/>
            <a:ext cx="4916272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Why not A?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Online forms may not fit your state or your family, and can conflict with what you already have.</a:t>
            </a:r>
            <a:endParaRPr lang="en-US" sz="2000" dirty="0"/>
          </a:p>
        </p:txBody>
      </p:sp>
      <p:sp>
        <p:nvSpPr>
          <p:cNvPr id="8" name="Card 2"/>
          <p:cNvSpPr/>
          <p:nvPr/>
        </p:nvSpPr>
        <p:spPr>
          <a:xfrm>
            <a:off x="6233008" y="3657600"/>
            <a:ext cx="5318608" cy="1920240"/>
          </a:xfrm>
          <a:prstGeom prst="roundRect">
            <a:avLst>
              <a:gd name="adj" fmla="val 381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33008" y="365760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34176" y="3858768"/>
            <a:ext cx="4916272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Why not C?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Old plans can name people who've passed away, moved, or that you'd no longer choose.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THE DETAILS MATTER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mismatch can cause a big headache.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Beneficiary forms usually win over a will. If they don't match, the form decides.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640080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Check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Retirement accounts, life insurance, annuities and payable-on-death accounts.</a:t>
            </a:r>
            <a:endParaRPr lang="en-US" sz="2000" dirty="0"/>
          </a:p>
        </p:txBody>
      </p:sp>
      <p:sp>
        <p:nvSpPr>
          <p:cNvPr id="8" name="Card 2"/>
          <p:cNvSpPr/>
          <p:nvPr/>
        </p:nvSpPr>
        <p:spPr>
          <a:xfrm>
            <a:off x="4368698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68698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69866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Compare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Do the names still match your wishes? Is an ex-spouse still listed?</a:t>
            </a:r>
            <a:endParaRPr lang="en-US" sz="2000" dirty="0"/>
          </a:p>
        </p:txBody>
      </p:sp>
      <p:sp>
        <p:nvSpPr>
          <p:cNvPr id="11" name="Card 3"/>
          <p:cNvSpPr/>
          <p:nvPr/>
        </p:nvSpPr>
        <p:spPr>
          <a:xfrm>
            <a:off x="8097317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7317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8485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Confirm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Make sure your documents and forms work together.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WHILE YOU'RE LIVING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matters before anyone inherits.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A sudden illness can leave everyday questions unanswered.</a:t>
            </a:r>
            <a:endParaRPr lang="en-US" sz="2000" dirty="0"/>
          </a:p>
        </p:txBody>
      </p:sp>
      <p:sp>
        <p:nvSpPr>
          <p:cNvPr id="5" name="Card 1"/>
          <p:cNvSpPr/>
          <p:nvPr/>
        </p:nvSpPr>
        <p:spPr>
          <a:xfrm>
            <a:off x="640080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41248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Health care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Who can speak with your doctors and decide for you, if you can't?</a:t>
            </a:r>
            <a:endParaRPr lang="en-US" sz="2000" dirty="0"/>
          </a:p>
        </p:txBody>
      </p:sp>
      <p:sp>
        <p:nvSpPr>
          <p:cNvPr id="8" name="Card 2"/>
          <p:cNvSpPr/>
          <p:nvPr/>
        </p:nvSpPr>
        <p:spPr>
          <a:xfrm>
            <a:off x="4368698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68698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69866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Money matters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Who can pay your bills and manage accounts if you're in the hospital?</a:t>
            </a:r>
            <a:endParaRPr lang="en-US" sz="2000" dirty="0"/>
          </a:p>
        </p:txBody>
      </p:sp>
      <p:sp>
        <p:nvSpPr>
          <p:cNvPr id="11" name="Card 3"/>
          <p:cNvSpPr/>
          <p:nvPr/>
        </p:nvSpPr>
        <p:spPr>
          <a:xfrm>
            <a:off x="8097317" y="274320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7317" y="274320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8485" y="294436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Access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Can the people you trust find what they need, safely?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LIFE CHANGES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any of this happened since your plan was made?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Tap or raise a hand for each one that's true for you.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40080" y="281635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88720" y="274320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Marriage, divorce or a new partner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291840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88720" y="3218688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A new child or grandchild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40080" y="3767328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188720" y="3694176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A move to another state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4242816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188720" y="4169664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A big change in savings or health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40080" y="4718304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88720" y="4645152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Someone named in your papers has passed away or moved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40080" y="5193792"/>
            <a:ext cx="347472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25400">
            <a:solidFill>
              <a:srgbClr val="1F6DA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188720" y="51206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A2E37"/>
                </a:solidFill>
              </a:rPr>
              <a:t>Retirement, or a new job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64184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5F6B"/>
                </a:solidFill>
              </a:rPr>
              <a:t>If you checked even one, it's a good time for a review.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5CB4C3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Myth or fact?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GAME TIME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 or fact? Vote before the reveal.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1031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1.  </a:t>
            </a:r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“I'm not wealthy, so I don't need a plan.”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81635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2.  </a:t>
            </a:r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“My family knows what I want.”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529584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3.  </a:t>
            </a:r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“A will keeps my family out of probate.”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242816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4.  </a:t>
            </a:r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“Once it's signed, I'm done forever.”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956048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5.  </a:t>
            </a:r>
            <a:pPr indent="0" marL="0">
              <a:buNone/>
            </a:pPr>
            <a:r>
              <a:rPr lang="en-US" sz="2400" dirty="0">
                <a:solidFill>
                  <a:srgbClr val="2A2E37"/>
                </a:solidFill>
              </a:rPr>
              <a:t>“My beneficiary forms can override my will.”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71500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B414B"/>
                </a:solidFill>
              </a:rPr>
              <a:t>Hands up for MYTH … now for FACT.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THE REVEAL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Here's the truth.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1920240"/>
            <a:ext cx="5318608" cy="1188720"/>
          </a:xfrm>
          <a:prstGeom prst="roundRect">
            <a:avLst>
              <a:gd name="adj" fmla="val 6154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92024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121408"/>
            <a:ext cx="49162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A2E37"/>
                </a:solidFill>
              </a:rPr>
              <a:t>“I'm not wealthy, so I don't need a plan.”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B414B"/>
                </a:solidFill>
              </a:rPr>
              <a:t>Myth. Planning covers your care, who decides for you, and your family's wishes, not just money.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6233008" y="1920240"/>
            <a:ext cx="5318608" cy="1188720"/>
          </a:xfrm>
          <a:prstGeom prst="roundRect">
            <a:avLst>
              <a:gd name="adj" fmla="val 6154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33008" y="192024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34176" y="2121408"/>
            <a:ext cx="49162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A2E37"/>
                </a:solidFill>
              </a:rPr>
              <a:t>“My family knows what I want.”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B414B"/>
                </a:solidFill>
              </a:rPr>
              <a:t>Myth. Conversations help, but banks and doctors need the right signed documents.</a:t>
            </a:r>
            <a:endParaRPr lang="en-US" sz="1600" dirty="0"/>
          </a:p>
        </p:txBody>
      </p:sp>
      <p:sp>
        <p:nvSpPr>
          <p:cNvPr id="10" name="Card 3"/>
          <p:cNvSpPr/>
          <p:nvPr/>
        </p:nvSpPr>
        <p:spPr>
          <a:xfrm>
            <a:off x="640080" y="3383280"/>
            <a:ext cx="5318608" cy="1188720"/>
          </a:xfrm>
          <a:prstGeom prst="roundRect">
            <a:avLst>
              <a:gd name="adj" fmla="val 6154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338328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3584448"/>
            <a:ext cx="49162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A2E37"/>
                </a:solidFill>
              </a:rPr>
              <a:t>“A will keeps my family out of probate.”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B414B"/>
                </a:solidFill>
              </a:rPr>
              <a:t>Myth. A will is usually carried out through probate. A funded trust generally avoids it.</a:t>
            </a:r>
            <a:endParaRPr lang="en-US" sz="1600" dirty="0"/>
          </a:p>
        </p:txBody>
      </p:sp>
      <p:sp>
        <p:nvSpPr>
          <p:cNvPr id="13" name="Card 4"/>
          <p:cNvSpPr/>
          <p:nvPr/>
        </p:nvSpPr>
        <p:spPr>
          <a:xfrm>
            <a:off x="6233008" y="3383280"/>
            <a:ext cx="5318608" cy="1188720"/>
          </a:xfrm>
          <a:prstGeom prst="roundRect">
            <a:avLst>
              <a:gd name="adj" fmla="val 6154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338328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34176" y="3584448"/>
            <a:ext cx="49162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A2E37"/>
                </a:solidFill>
              </a:rPr>
              <a:t>“Once it's signed, I'm done forever.”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B414B"/>
                </a:solidFill>
              </a:rPr>
              <a:t>Myth. Laws, families and savings change. Plans need a check-up.</a:t>
            </a:r>
            <a:endParaRPr lang="en-US" sz="1600" dirty="0"/>
          </a:p>
        </p:txBody>
      </p:sp>
      <p:sp>
        <p:nvSpPr>
          <p:cNvPr id="16" name="Card 5"/>
          <p:cNvSpPr/>
          <p:nvPr/>
        </p:nvSpPr>
        <p:spPr>
          <a:xfrm>
            <a:off x="640080" y="4846320"/>
            <a:ext cx="5318608" cy="1188720"/>
          </a:xfrm>
          <a:prstGeom prst="roundRect">
            <a:avLst>
              <a:gd name="adj" fmla="val 6154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4846320"/>
            <a:ext cx="531860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1248" y="5047488"/>
            <a:ext cx="491627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A2E37"/>
                </a:solidFill>
              </a:rPr>
              <a:t>“My beneficiary forms can override my will.”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B414B"/>
                </a:solidFill>
              </a:rPr>
              <a:t>Fact. That's why forms and documents need to match.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5CB4C3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Retirement and Medicare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GAPS AND CLIFFS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retirement plans quietly leak.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The bridge to 65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Retiring before Medicare starts means paying for health coverage in between.</a:t>
            </a:r>
            <a:endParaRPr lang="en-US" sz="2000" dirty="0"/>
          </a:p>
        </p:txBody>
      </p:sp>
      <p:sp>
        <p:nvSpPr>
          <p:cNvPr id="7" name="Card 2"/>
          <p:cNvSpPr/>
          <p:nvPr/>
        </p:nvSpPr>
        <p:spPr>
          <a:xfrm>
            <a:off x="4368698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68698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69866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The premium cliff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Medicare Part B and D premiums rise once income crosses set limits, even by one dollar.</a:t>
            </a:r>
            <a:endParaRPr lang="en-US" sz="2000" dirty="0"/>
          </a:p>
        </p:txBody>
      </p:sp>
      <p:sp>
        <p:nvSpPr>
          <p:cNvPr id="10" name="Card 3"/>
          <p:cNvSpPr/>
          <p:nvPr/>
        </p:nvSpPr>
        <p:spPr>
          <a:xfrm>
            <a:off x="8097317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97317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8485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Market drops early on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A big loss right as withdrawals begin can shorten how long savings last.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MARK YOUR CALENDAR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Medicare windows to know.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Around your 65th birthday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Initial Enrollment: 7 months, the 3 before your birthday month, the month itself and 3 after.</a:t>
            </a:r>
            <a:endParaRPr lang="en-US" sz="2000" dirty="0"/>
          </a:p>
        </p:txBody>
      </p:sp>
      <p:sp>
        <p:nvSpPr>
          <p:cNvPr id="7" name="Card 2"/>
          <p:cNvSpPr/>
          <p:nvPr/>
        </p:nvSpPr>
        <p:spPr>
          <a:xfrm>
            <a:off x="4368698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68698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69866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October 15 – December 7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Open Enrollment: anyone with Medicare can change plans for January 1.</a:t>
            </a:r>
            <a:endParaRPr lang="en-US" sz="2000" dirty="0"/>
          </a:p>
        </p:txBody>
      </p:sp>
      <p:sp>
        <p:nvSpPr>
          <p:cNvPr id="10" name="Card 3"/>
          <p:cNvSpPr/>
          <p:nvPr/>
        </p:nvSpPr>
        <p:spPr>
          <a:xfrm>
            <a:off x="8097317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97317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8485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January 1 – March 31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Medicare Advantage Open Enrollment: switch plans or return to Original Medicare.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562356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414B"/>
                </a:solidFill>
              </a:rPr>
              <a:t>We do not offer every plan available in your area. Please contact Medicare.gov or 1-800-MEDICARE to get information on all of your options.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5CB4C3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Make it manageable</a:t>
            </a:r>
            <a:endParaRPr lang="en-US" sz="5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B0B7C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YOUR 20-MINUTE START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steps you can take this week.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011680"/>
            <a:ext cx="10911535" cy="713232"/>
          </a:xfrm>
          <a:prstGeom prst="roundRect">
            <a:avLst>
              <a:gd name="adj" fmla="val 1025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011680"/>
            <a:ext cx="10911535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130552"/>
            <a:ext cx="105091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1  </a:t>
            </a:r>
            <a:pPr indent="0" marL="0">
              <a:buNone/>
            </a:pPr>
            <a:r>
              <a:rPr lang="en-US" sz="1900" b="1" dirty="0">
                <a:solidFill>
                  <a:srgbClr val="2A2E37"/>
                </a:solidFill>
              </a:rPr>
              <a:t>Find your current documents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3B414B"/>
                </a:solidFill>
              </a:rPr>
              <a:t>Will, trust, powers of attorney, deeds, policies.</a:t>
            </a:r>
            <a:endParaRPr lang="en-US" sz="2400" dirty="0"/>
          </a:p>
        </p:txBody>
      </p:sp>
      <p:sp>
        <p:nvSpPr>
          <p:cNvPr id="7" name="Card 2"/>
          <p:cNvSpPr/>
          <p:nvPr/>
        </p:nvSpPr>
        <p:spPr>
          <a:xfrm>
            <a:off x="640080" y="2852928"/>
            <a:ext cx="10911535" cy="713232"/>
          </a:xfrm>
          <a:prstGeom prst="roundRect">
            <a:avLst>
              <a:gd name="adj" fmla="val 1025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852928"/>
            <a:ext cx="10911535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41248" y="2971800"/>
            <a:ext cx="105091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2  </a:t>
            </a:r>
            <a:pPr indent="0" marL="0">
              <a:buNone/>
            </a:pPr>
            <a:r>
              <a:rPr lang="en-US" sz="1900" b="1" dirty="0">
                <a:solidFill>
                  <a:srgbClr val="2A2E37"/>
                </a:solidFill>
              </a:rPr>
              <a:t>List your accounts and beneficiaries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3B414B"/>
                </a:solidFill>
              </a:rPr>
              <a:t>Who is named on each one?</a:t>
            </a:r>
            <a:endParaRPr lang="en-US" sz="2400" dirty="0"/>
          </a:p>
        </p:txBody>
      </p:sp>
      <p:sp>
        <p:nvSpPr>
          <p:cNvPr id="10" name="Card 3"/>
          <p:cNvSpPr/>
          <p:nvPr/>
        </p:nvSpPr>
        <p:spPr>
          <a:xfrm>
            <a:off x="640080" y="3694176"/>
            <a:ext cx="10911535" cy="713232"/>
          </a:xfrm>
          <a:prstGeom prst="roundRect">
            <a:avLst>
              <a:gd name="adj" fmla="val 1025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" y="3694176"/>
            <a:ext cx="10911535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3813048"/>
            <a:ext cx="105091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3  </a:t>
            </a:r>
            <a:pPr indent="0" marL="0">
              <a:buNone/>
            </a:pPr>
            <a:r>
              <a:rPr lang="en-US" sz="1900" b="1" dirty="0">
                <a:solidFill>
                  <a:srgbClr val="2A2E37"/>
                </a:solidFill>
              </a:rPr>
              <a:t>Write down the people you trust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3B414B"/>
                </a:solidFill>
              </a:rPr>
              <a:t>And the role you'd want each one to play.</a:t>
            </a:r>
            <a:endParaRPr lang="en-US" sz="2400" dirty="0"/>
          </a:p>
        </p:txBody>
      </p:sp>
      <p:sp>
        <p:nvSpPr>
          <p:cNvPr id="13" name="Card 4"/>
          <p:cNvSpPr/>
          <p:nvPr/>
        </p:nvSpPr>
        <p:spPr>
          <a:xfrm>
            <a:off x="640080" y="4535424"/>
            <a:ext cx="10911535" cy="713232"/>
          </a:xfrm>
          <a:prstGeom prst="roundRect">
            <a:avLst>
              <a:gd name="adj" fmla="val 1025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535424"/>
            <a:ext cx="10911535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1248" y="4654296"/>
            <a:ext cx="105091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4  </a:t>
            </a:r>
            <a:pPr indent="0" marL="0">
              <a:buNone/>
            </a:pPr>
            <a:r>
              <a:rPr lang="en-US" sz="1900" b="1" dirty="0">
                <a:solidFill>
                  <a:srgbClr val="2A2E37"/>
                </a:solidFill>
              </a:rPr>
              <a:t>Note your questions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3B414B"/>
                </a:solidFill>
              </a:rPr>
              <a:t>Anything that changed, or that you don't understand.</a:t>
            </a:r>
            <a:endParaRPr lang="en-US" sz="2400" dirty="0"/>
          </a:p>
        </p:txBody>
      </p:sp>
      <p:sp>
        <p:nvSpPr>
          <p:cNvPr id="16" name="Card 5"/>
          <p:cNvSpPr/>
          <p:nvPr/>
        </p:nvSpPr>
        <p:spPr>
          <a:xfrm>
            <a:off x="640080" y="5376672"/>
            <a:ext cx="10911535" cy="713232"/>
          </a:xfrm>
          <a:prstGeom prst="roundRect">
            <a:avLst>
              <a:gd name="adj" fmla="val 10256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5376672"/>
            <a:ext cx="10911535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1248" y="5495544"/>
            <a:ext cx="105091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6DAD"/>
                </a:solidFill>
              </a:rPr>
              <a:t>5  </a:t>
            </a:r>
            <a:pPr indent="0" marL="0">
              <a:buNone/>
            </a:pPr>
            <a:r>
              <a:rPr lang="en-US" sz="1900" b="1" dirty="0">
                <a:solidFill>
                  <a:srgbClr val="2A2E37"/>
                </a:solidFill>
              </a:rPr>
              <a:t>Book a free review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3B414B"/>
                </a:solidFill>
              </a:rPr>
              <a:t>Bring your list. We'll go through it together.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KEEP IT ALL TOGETHER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Legacy Family Binder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B414B"/>
                </a:solidFill>
              </a:rPr>
              <a:t>One place for every important paper, so your family knows exactly where to look.</a:t>
            </a:r>
            <a:endParaRPr lang="en-US" sz="2000" dirty="0"/>
          </a:p>
        </p:txBody>
      </p:sp>
      <p:pic>
        <p:nvPicPr>
          <p:cNvPr id="5" name="Image 0" descr="The Legacy Family Bind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743200"/>
            <a:ext cx="2926080" cy="2743200"/>
          </a:xfrm>
          <a:prstGeom prst="rect">
            <a:avLst/>
          </a:prstGeom>
        </p:spPr>
      </p:pic>
      <p:sp>
        <p:nvSpPr>
          <p:cNvPr id="6" name="Card 1"/>
          <p:cNvSpPr/>
          <p:nvPr/>
        </p:nvSpPr>
        <p:spPr>
          <a:xfrm>
            <a:off x="4023360" y="274320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023360" y="274320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224528" y="286207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Trust, will and powers of attorney</a:t>
            </a:r>
            <a:endParaRPr lang="en-US" sz="1800" dirty="0"/>
          </a:p>
        </p:txBody>
      </p:sp>
      <p:sp>
        <p:nvSpPr>
          <p:cNvPr id="9" name="Card 2"/>
          <p:cNvSpPr/>
          <p:nvPr/>
        </p:nvSpPr>
        <p:spPr>
          <a:xfrm>
            <a:off x="7924648" y="274320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24648" y="274320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125816" y="286207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Health care directive</a:t>
            </a:r>
            <a:endParaRPr lang="en-US" sz="1800" dirty="0"/>
          </a:p>
        </p:txBody>
      </p:sp>
      <p:sp>
        <p:nvSpPr>
          <p:cNvPr id="12" name="Card 3"/>
          <p:cNvSpPr/>
          <p:nvPr/>
        </p:nvSpPr>
        <p:spPr>
          <a:xfrm>
            <a:off x="4023360" y="374904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023360" y="374904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224528" y="386791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Insurance policies and annuities</a:t>
            </a:r>
            <a:endParaRPr lang="en-US" sz="1800" dirty="0"/>
          </a:p>
        </p:txBody>
      </p:sp>
      <p:sp>
        <p:nvSpPr>
          <p:cNvPr id="15" name="Card 4"/>
          <p:cNvSpPr/>
          <p:nvPr/>
        </p:nvSpPr>
        <p:spPr>
          <a:xfrm>
            <a:off x="7924648" y="374904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24648" y="374904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125816" y="386791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Accounts and beneficiaries list</a:t>
            </a:r>
            <a:endParaRPr lang="en-US" sz="1800" dirty="0"/>
          </a:p>
        </p:txBody>
      </p:sp>
      <p:sp>
        <p:nvSpPr>
          <p:cNvPr id="18" name="Card 5"/>
          <p:cNvSpPr/>
          <p:nvPr/>
        </p:nvSpPr>
        <p:spPr>
          <a:xfrm>
            <a:off x="4023360" y="475488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023360" y="475488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224528" y="487375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Key contacts and advisors</a:t>
            </a:r>
            <a:endParaRPr lang="en-US" sz="1800" dirty="0"/>
          </a:p>
        </p:txBody>
      </p:sp>
      <p:sp>
        <p:nvSpPr>
          <p:cNvPr id="21" name="Card 6"/>
          <p:cNvSpPr/>
          <p:nvPr/>
        </p:nvSpPr>
        <p:spPr>
          <a:xfrm>
            <a:off x="7924648" y="4754880"/>
            <a:ext cx="3626968" cy="73152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924648" y="4754880"/>
            <a:ext cx="3626968" cy="82296"/>
          </a:xfrm>
          <a:prstGeom prst="rect">
            <a:avLst/>
          </a:prstGeom>
          <a:solidFill>
            <a:srgbClr val="EAD20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125816" y="4873752"/>
            <a:ext cx="3224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A2E37"/>
                </a:solidFill>
              </a:rPr>
              <a:t>Final wishes and personal notes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WORKING WITH WYNN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Here's how it works.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2522144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2119808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1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Talk</a:t>
            </a:r>
            <a:endParaRPr lang="en-US" sz="2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A relaxed conversation about your family and your goals.</a:t>
            </a:r>
            <a:endParaRPr lang="en-US" sz="2400" dirty="0"/>
          </a:p>
        </p:txBody>
      </p:sp>
      <p:sp>
        <p:nvSpPr>
          <p:cNvPr id="7" name="Card 2"/>
          <p:cNvSpPr/>
          <p:nvPr/>
        </p:nvSpPr>
        <p:spPr>
          <a:xfrm>
            <a:off x="3436544" y="2103120"/>
            <a:ext cx="2522144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36544" y="210312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637712" y="2304288"/>
            <a:ext cx="2119808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2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Free review</a:t>
            </a:r>
            <a:endParaRPr lang="en-US" sz="2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Wynn looks at your current plan, documents and coverage.</a:t>
            </a:r>
            <a:endParaRPr lang="en-US" sz="2400" dirty="0"/>
          </a:p>
        </p:txBody>
      </p:sp>
      <p:sp>
        <p:nvSpPr>
          <p:cNvPr id="10" name="Card 3"/>
          <p:cNvSpPr/>
          <p:nvPr/>
        </p:nvSpPr>
        <p:spPr>
          <a:xfrm>
            <a:off x="6233008" y="2103120"/>
            <a:ext cx="2522144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33008" y="210312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34176" y="2304288"/>
            <a:ext cx="2119808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3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Put it in place</a:t>
            </a:r>
            <a:endParaRPr lang="en-US" sz="2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Trust documents, coverage and savings, each in the right order.</a:t>
            </a:r>
            <a:endParaRPr lang="en-US" sz="2400" dirty="0"/>
          </a:p>
        </p:txBody>
      </p:sp>
      <p:sp>
        <p:nvSpPr>
          <p:cNvPr id="13" name="Card 4"/>
          <p:cNvSpPr/>
          <p:nvPr/>
        </p:nvSpPr>
        <p:spPr>
          <a:xfrm>
            <a:off x="9029471" y="2103120"/>
            <a:ext cx="2522144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29471" y="2103120"/>
            <a:ext cx="2522144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230639" y="2304288"/>
            <a:ext cx="2119808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1F6DAD"/>
                </a:solidFill>
              </a:rPr>
              <a:t>4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Check in yearly</a:t>
            </a:r>
            <a:endParaRPr lang="en-US" sz="2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Life changes. Your plan should keep up.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CB4C3"/>
                </a:solidFill>
              </a:rPr>
              <a:t>YOUR NEXT STEP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uncertainty into a clear plan.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1874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4E8ED"/>
                </a:solidFill>
              </a:rPr>
              <a:t>Bring your questions, even if your papers are old, incomplete, or you're not sure where to start.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2608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CB4C3"/>
                </a:solidFill>
              </a:rPr>
              <a:t>CALL OR TEXT</a:t>
            </a:r>
            <a:endParaRPr lang="en-US" sz="14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(423) 404-5047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88620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CB4C3"/>
                </a:solidFill>
              </a:rPr>
              <a:t>EMAIL</a:t>
            </a:r>
            <a:endParaRPr lang="en-US" sz="14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wynncollins@outlook.com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84632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CB4C3"/>
                </a:solidFill>
              </a:rPr>
              <a:t>WEBSITE</a:t>
            </a:r>
            <a:endParaRPr lang="en-US" sz="14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legacyestateandinsurance.com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863840" y="2926080"/>
            <a:ext cx="3657600" cy="2377440"/>
          </a:xfrm>
          <a:prstGeom prst="roundRect">
            <a:avLst>
              <a:gd name="adj" fmla="val 3846"/>
            </a:avLst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092440" y="3108960"/>
            <a:ext cx="3200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Your free plan review</a:t>
            </a:r>
            <a:endParaRPr lang="en-US" sz="2400" dirty="0"/>
          </a:p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You'll talk to Wynn herself, a real person. No pressure, no obligation.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QUESTIONS WELCOME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like to feel clearer about?</a:t>
            </a:r>
            <a:endParaRPr lang="en-US" sz="3600" dirty="0"/>
          </a:p>
        </p:txBody>
      </p:sp>
      <p:sp>
        <p:nvSpPr>
          <p:cNvPr id="4" name="Card 1"/>
          <p:cNvSpPr/>
          <p:nvPr/>
        </p:nvSpPr>
        <p:spPr>
          <a:xfrm>
            <a:off x="640080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Ask anything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What part of planning feels confusing or easy to put off?</a:t>
            </a:r>
            <a:endParaRPr lang="en-US" sz="2000" dirty="0"/>
          </a:p>
        </p:txBody>
      </p:sp>
      <p:sp>
        <p:nvSpPr>
          <p:cNvPr id="7" name="Card 2"/>
          <p:cNvSpPr/>
          <p:nvPr/>
        </p:nvSpPr>
        <p:spPr>
          <a:xfrm>
            <a:off x="4368698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68698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69866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Keep it private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Please don't share account numbers or medical details in a group.</a:t>
            </a:r>
            <a:endParaRPr lang="en-US" sz="2000" dirty="0"/>
          </a:p>
        </p:txBody>
      </p:sp>
      <p:sp>
        <p:nvSpPr>
          <p:cNvPr id="10" name="Card 3"/>
          <p:cNvSpPr/>
          <p:nvPr/>
        </p:nvSpPr>
        <p:spPr>
          <a:xfrm>
            <a:off x="8097317" y="2103120"/>
            <a:ext cx="3454298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97317" y="2103120"/>
            <a:ext cx="3454298" cy="82296"/>
          </a:xfrm>
          <a:prstGeom prst="rect">
            <a:avLst/>
          </a:prstGeom>
          <a:solidFill>
            <a:srgbClr val="1F6DA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8485" y="2304288"/>
            <a:ext cx="30519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2A2E37"/>
                </a:solidFill>
              </a:rPr>
              <a:t>Talk one-on-one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3B414B"/>
                </a:solidFill>
              </a:rPr>
              <a:t>Questions about your situation are best in a private, free review.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1F5F6B"/>
                </a:solidFill>
              </a:rPr>
              <a:t>FOR CLARITY</a:t>
            </a:r>
            <a:endParaRPr lang="en-US" sz="1400" dirty="0"/>
          </a:p>
        </p:txBody>
      </p:sp>
      <p:sp>
        <p:nvSpPr>
          <p:cNvPr id="3" name="Title"/>
          <p:cNvSpPr txBox="1"/>
          <p:nvPr/>
        </p:nvSpPr>
        <p:spPr>
          <a:xfrm>
            <a:off x="640080" y="777240"/>
            <a:ext cx="10911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A2E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information, not legal advice.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011680"/>
            <a:ext cx="107899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A2E37"/>
                </a:solidFill>
              </a:rPr>
              <a:t>Legacy Estate and Insurance is not a law firm and does not give legal or tax advice. Laws vary by state and change over time.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A2E37"/>
                </a:solidFill>
              </a:rPr>
              <a:t>This workshop is general education. For legal or tax questions about your situation, consult a licensed attorney or tax professional.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A2E37"/>
                </a:solidFill>
              </a:rPr>
              <a:t>Annuities are insurance products, not bank deposits, and are not FDIC insured. Guarantees depend on the issuing insurance company. Surrender charges and taxes may apply.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A2E37"/>
                </a:solidFill>
              </a:rPr>
              <a:t>We do not offer every plan available in your area. Please contact Medicare.gov or 1-800-MEDICARE to get information on all of your options. Not connected with or endorsed by the U.S. government or the federal Medicare program.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54864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3B414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gacy Estate">
  <a:themeElements>
    <a:clrScheme name="Legacy Estate">
      <a:dk1>
        <a:srgbClr val="2A2E37"/>
      </a:dk1>
      <a:lt1>
        <a:srgbClr val="FFFFFF"/>
      </a:lt1>
      <a:dk2>
        <a:srgbClr val="1F6DAD"/>
      </a:dk2>
      <a:lt2>
        <a:srgbClr val="EEF2F6"/>
      </a:lt2>
      <a:accent1>
        <a:srgbClr val="1F6DAD"/>
      </a:accent1>
      <a:accent2>
        <a:srgbClr val="EAD200"/>
      </a:accent2>
      <a:accent3>
        <a:srgbClr val="1F5F6B"/>
      </a:accent3>
      <a:accent4>
        <a:srgbClr val="5CB4C3"/>
      </a:accent4>
      <a:accent5>
        <a:srgbClr val="2C6A4C"/>
      </a:accent5>
      <a:accent6>
        <a:srgbClr val="A1302E"/>
      </a:accent6>
      <a:hlink>
        <a:srgbClr val="1F6DAD"/>
      </a:hlink>
      <a:folHlink>
        <a:srgbClr val="1F5F6B"/>
      </a:folHlink>
    </a:clrScheme>
    <a:fontScheme name="Legacy Estat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Legacy Estate &amp; Insurance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 what matters: estate planning workshop</dc:title>
  <dc:subject>PptxGenJS Presentation</dc:subject>
  <dc:creator>Wynn Collins</dc:creator>
  <cp:lastModifiedBy>Wynn Collins</cp:lastModifiedBy>
  <cp:revision>1</cp:revision>
  <dcterms:created xsi:type="dcterms:W3CDTF">2026-10-31T03:30:37Z</dcterms:created>
  <dcterms:modified xsi:type="dcterms:W3CDTF">2026-10-31T03:30:37Z</dcterms:modified>
</cp:coreProperties>
</file>